
<file path=[Content_Types].xml><?xml version="1.0" encoding="utf-8"?>
<Types xmlns="http://schemas.openxmlformats.org/package/2006/content-types">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handoutMasters/handoutMaster1.xml" ContentType="application/vnd.openxmlformats-officedocument.presentationml.handoutMaster+xml"/>
  <Override PartName="/ppt/viewProps.xml" ContentType="application/vnd.openxmlformats-officedocument.presentationml.viewProp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6"/>
  </p:notesMasterIdLst>
  <p:handoutMasterIdLst>
    <p:handoutMasterId r:id="rId7"/>
  </p:handoutMasterIdLst>
  <p:sldIdLst>
    <p:sldId id="257" r:id="rId2"/>
    <p:sldId id="260" r:id="rId3"/>
    <p:sldId id="262" r:id="rId4"/>
    <p:sldId id="263" r:id="rId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620"/>
    <p:restoredTop sz="94660"/>
  </p:normalViewPr>
  <p:slideViewPr>
    <p:cSldViewPr snapToObjects="1" showGuides="1">
      <p:cViewPr>
        <p:scale>
          <a:sx n="100" d="100"/>
          <a:sy n="100" d="100"/>
        </p:scale>
        <p:origin x="-516" y="486"/>
      </p:cViewPr>
      <p:guideLst>
        <p:guide orient="horz" pos="1320"/>
        <p:guide pos="2885"/>
      </p:guideLst>
    </p:cSldViewPr>
  </p:slid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handoutMaster" Target="handoutMasters/handout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65D1D7F-BEF4-F74A-B3F6-6E7418964607}" type="datetimeFigureOut">
              <a:rPr lang="en-US" smtClean="0"/>
              <a:pPr/>
              <a:t>29-Apr-22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F82B16C-7274-334A-996B-CA561F6DF98B}" type="slidenum">
              <a:rPr lang="en-US" smtClean="0"/>
              <a:pPr/>
              <a:t>‹#›</a:t>
            </a:fld>
            <a:endParaRPr lang="en-US"/>
          </a:p>
        </p:txBody>
      </p:sp>
    </p:spTree>
    <p:extLst>
      <p:ext uri="{BB962C8B-B14F-4D97-AF65-F5344CB8AC3E}">
        <p14:creationId xmlns="" xmlns:p14="http://schemas.microsoft.com/office/powerpoint/2010/main" val="241327819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9C5E413-25C5-4E4D-8200-B97DECC82E12}" type="datetimeFigureOut">
              <a:rPr lang="en-US" smtClean="0"/>
              <a:pPr/>
              <a:t>29-Apr-22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CA7251D-510C-254B-94D9-4B97D2E59A72}" type="slidenum">
              <a:rPr lang="en-US" smtClean="0"/>
              <a:pPr/>
              <a:t>‹#›</a:t>
            </a:fld>
            <a:endParaRPr lang="en-US"/>
          </a:p>
        </p:txBody>
      </p:sp>
    </p:spTree>
    <p:extLst>
      <p:ext uri="{BB962C8B-B14F-4D97-AF65-F5344CB8AC3E}">
        <p14:creationId xmlns="" xmlns:p14="http://schemas.microsoft.com/office/powerpoint/2010/main" val="486226273"/>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Ref idx="1001">
        <a:schemeClr val="bg1"/>
      </p:bgRef>
    </p:bg>
    <p:spTree>
      <p:nvGrpSpPr>
        <p:cNvPr id="1" name=""/>
        <p:cNvGrpSpPr/>
        <p:nvPr/>
      </p:nvGrpSpPr>
      <p:grpSpPr>
        <a:xfrm>
          <a:off x="0" y="0"/>
          <a:ext cx="0" cy="0"/>
          <a:chOff x="0" y="0"/>
          <a:chExt cx="0" cy="0"/>
        </a:xfrm>
      </p:grpSpPr>
      <p:sp>
        <p:nvSpPr>
          <p:cNvPr id="12" name="TextBox 11"/>
          <p:cNvSpPr txBox="1"/>
          <p:nvPr userDrawn="1"/>
        </p:nvSpPr>
        <p:spPr>
          <a:xfrm>
            <a:off x="1" y="4003414"/>
            <a:ext cx="9144000" cy="2723823"/>
          </a:xfrm>
          <a:prstGeom prst="rect">
            <a:avLst/>
          </a:prstGeom>
          <a:noFill/>
        </p:spPr>
        <p:txBody>
          <a:bodyPr wrap="square" rtlCol="0">
            <a:spAutoFit/>
          </a:bodyPr>
          <a:lstStyle/>
          <a:p>
            <a:pPr eaLnBrk="1" hangingPunct="1">
              <a:spcBef>
                <a:spcPct val="50000"/>
              </a:spcBef>
            </a:pPr>
            <a:r>
              <a:rPr lang="en-US" sz="1800" b="1" dirty="0" smtClean="0">
                <a:solidFill>
                  <a:srgbClr val="FF3300"/>
                </a:solidFill>
                <a:latin typeface="Arial" charset="0"/>
              </a:rPr>
              <a:t>© 2014 Pearson Education, Inc.</a:t>
            </a:r>
          </a:p>
          <a:p>
            <a:pPr eaLnBrk="1" hangingPunct="1">
              <a:spcBef>
                <a:spcPct val="50000"/>
              </a:spcBef>
            </a:pPr>
            <a:r>
              <a:rPr lang="en-US" sz="1800" b="1" dirty="0" smtClean="0">
                <a:solidFill>
                  <a:srgbClr val="FF3300"/>
                </a:solidFill>
                <a:latin typeface="Arial" charset="0"/>
              </a:rPr>
              <a:t>This work is protected by United States copyright laws and is provided solely for the use of instructors in teaching their courses and assessing student learning. Dissemination or sale of any part of this work (including on the World Wide Web) will destroy the integrity of the work and is not permitted. The work and materials from it  should never be made available to students except by instructors using the accompanying text in their classes. All recipients of this work are expected to abide by these restrictions and to honor the intended pedagogical purposes and the needs of other instructors who rely on these materials.</a:t>
            </a:r>
            <a:endParaRPr lang="en-US" dirty="0"/>
          </a:p>
        </p:txBody>
      </p:sp>
      <p:sp>
        <p:nvSpPr>
          <p:cNvPr id="13" name="TextBox 12"/>
          <p:cNvSpPr txBox="1"/>
          <p:nvPr userDrawn="1"/>
        </p:nvSpPr>
        <p:spPr>
          <a:xfrm>
            <a:off x="4572000" y="591902"/>
            <a:ext cx="4572000" cy="2308324"/>
          </a:xfrm>
          <a:prstGeom prst="rect">
            <a:avLst/>
          </a:prstGeom>
          <a:noFill/>
        </p:spPr>
        <p:txBody>
          <a:bodyPr wrap="square" rtlCol="0">
            <a:spAutoFit/>
          </a:bodyPr>
          <a:lstStyle/>
          <a:p>
            <a:pPr algn="ctr"/>
            <a:r>
              <a:rPr lang="en-US" sz="2400" b="1" dirty="0" smtClean="0">
                <a:latin typeface="+mj-lt"/>
                <a:cs typeface="Times New Roman"/>
              </a:rPr>
              <a:t>Lecture </a:t>
            </a:r>
            <a:r>
              <a:rPr lang="en-US" sz="2400" b="1" dirty="0" err="1" smtClean="0">
                <a:latin typeface="Arial"/>
                <a:cs typeface="Arial"/>
              </a:rPr>
              <a:t>PowerPoints</a:t>
            </a:r>
            <a:r>
              <a:rPr lang="en-US" sz="2400" b="1" dirty="0" smtClean="0">
                <a:latin typeface="Arial"/>
                <a:cs typeface="Arial"/>
              </a:rPr>
              <a:t/>
            </a:r>
            <a:br>
              <a:rPr lang="en-US" sz="2400" b="1" dirty="0" smtClean="0">
                <a:latin typeface="Arial"/>
                <a:cs typeface="Arial"/>
              </a:rPr>
            </a:br>
            <a:r>
              <a:rPr lang="en-US" sz="2400" b="1" dirty="0" smtClean="0">
                <a:latin typeface="Arial"/>
                <a:cs typeface="Arial"/>
              </a:rPr>
              <a:t/>
            </a:r>
            <a:br>
              <a:rPr lang="en-US" sz="2400" b="1" dirty="0" smtClean="0">
                <a:latin typeface="Arial"/>
                <a:cs typeface="Arial"/>
              </a:rPr>
            </a:br>
            <a:r>
              <a:rPr lang="en-US" sz="2400" b="1" dirty="0" smtClean="0">
                <a:latin typeface="Arial"/>
                <a:cs typeface="Arial"/>
              </a:rPr>
              <a:t>Chapter 24</a:t>
            </a:r>
            <a:br>
              <a:rPr lang="en-US" sz="2400" b="1" dirty="0" smtClean="0">
                <a:latin typeface="Arial"/>
                <a:cs typeface="Arial"/>
              </a:rPr>
            </a:br>
            <a:r>
              <a:rPr lang="en-US" sz="2400" b="1" i="1" dirty="0" smtClean="0">
                <a:latin typeface="Arial"/>
                <a:cs typeface="Arial"/>
              </a:rPr>
              <a:t>Physics: Principles with Applications, 7</a:t>
            </a:r>
            <a:r>
              <a:rPr lang="en-US" sz="2400" b="1" i="1" baseline="30000" dirty="0" smtClean="0">
                <a:latin typeface="Arial"/>
                <a:cs typeface="Arial"/>
              </a:rPr>
              <a:t>th </a:t>
            </a:r>
            <a:r>
              <a:rPr lang="en-US" sz="2400" b="1" i="1" dirty="0" smtClean="0">
                <a:latin typeface="Arial"/>
                <a:cs typeface="Arial"/>
              </a:rPr>
              <a:t>edition</a:t>
            </a:r>
            <a:br>
              <a:rPr lang="en-US" sz="2400" b="1" i="1" dirty="0" smtClean="0">
                <a:latin typeface="Arial"/>
                <a:cs typeface="Arial"/>
              </a:rPr>
            </a:br>
            <a:r>
              <a:rPr lang="en-US" sz="2400" b="1" dirty="0" err="1" smtClean="0">
                <a:latin typeface="Arial"/>
                <a:cs typeface="Arial"/>
              </a:rPr>
              <a:t>Giancoli</a:t>
            </a:r>
            <a:endParaRPr lang="en-US" sz="2400" dirty="0">
              <a:latin typeface="Arial"/>
              <a:cs typeface="Arial"/>
            </a:endParaRPr>
          </a:p>
        </p:txBody>
      </p:sp>
      <p:pic>
        <p:nvPicPr>
          <p:cNvPr id="14" name="Picture 6" descr="GIAN5922_07_mrktg"/>
          <p:cNvPicPr>
            <a:picLocks noChangeAspect="1" noChangeArrowheads="1"/>
          </p:cNvPicPr>
          <p:nvPr userDrawn="1"/>
        </p:nvPicPr>
        <p:blipFill>
          <a:blip r:embed="rId2">
            <a:extLst>
              <a:ext uri="{28A0092B-C50C-407E-A947-70E740481C1C}">
                <a14:useLocalDpi xmlns="" xmlns:a14="http://schemas.microsoft.com/office/drawing/2010/main" val="0"/>
              </a:ext>
            </a:extLst>
          </a:blip>
          <a:srcRect/>
          <a:stretch>
            <a:fillRect/>
          </a:stretch>
        </p:blipFill>
        <p:spPr bwMode="auto">
          <a:xfrm>
            <a:off x="1168977" y="233363"/>
            <a:ext cx="2082800" cy="34925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047838931"/>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 2014 Pearson Education, Inc.</a:t>
            </a:r>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6D5596FC-6415-4D42-9034-D3DBAE87A307}" type="slidenum">
              <a:rPr lang="en-US" smtClean="0"/>
              <a:pPr/>
              <a:t>‹#›</a:t>
            </a:fld>
            <a:endParaRPr lang="en-US"/>
          </a:p>
        </p:txBody>
      </p:sp>
    </p:spTree>
    <p:extLst>
      <p:ext uri="{BB962C8B-B14F-4D97-AF65-F5344CB8AC3E}">
        <p14:creationId xmlns="" xmlns:p14="http://schemas.microsoft.com/office/powerpoint/2010/main" val="17830889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90027" y="21110"/>
            <a:ext cx="7772400" cy="1362075"/>
          </a:xfrm>
        </p:spPr>
        <p:txBody>
          <a:bodyPr anchor="t">
            <a:noAutofit/>
          </a:bodyPr>
          <a:lstStyle>
            <a:lvl1pPr algn="ctr">
              <a:spcAft>
                <a:spcPts val="1200"/>
              </a:spcAft>
              <a:defRPr sz="4000" b="1" cap="none"/>
            </a:lvl1pPr>
          </a:lstStyle>
          <a:p>
            <a:r>
              <a:rPr lang="en-US" dirty="0" smtClean="0"/>
              <a:t>Click to edit Master title style</a:t>
            </a:r>
            <a:endParaRPr lang="en-US" dirty="0"/>
          </a:p>
        </p:txBody>
      </p:sp>
      <p:sp>
        <p:nvSpPr>
          <p:cNvPr id="4" name="Date Placeholder 3"/>
          <p:cNvSpPr>
            <a:spLocks noGrp="1"/>
          </p:cNvSpPr>
          <p:nvPr>
            <p:ph type="dt" sz="half" idx="10"/>
          </p:nvPr>
        </p:nvSpPr>
        <p:spPr/>
        <p:txBody>
          <a:bodyPr/>
          <a:lstStyle>
            <a:lvl1pPr marL="0" marR="0" indent="0" algn="l" defTabSz="457200" rtl="0" eaLnBrk="1" fontAlgn="auto" latinLnBrk="0" hangingPunct="1">
              <a:lnSpc>
                <a:spcPct val="100000"/>
              </a:lnSpc>
              <a:spcBef>
                <a:spcPts val="0"/>
              </a:spcBef>
              <a:spcAft>
                <a:spcPts val="0"/>
              </a:spcAft>
              <a:buClrTx/>
              <a:buSzTx/>
              <a:buFontTx/>
              <a:buNone/>
              <a:tabLst/>
              <a:defRPr/>
            </a:lvl1pPr>
          </a:lstStyle>
          <a:p>
            <a:r>
              <a:rPr lang="en-US" smtClean="0"/>
              <a:t>© 2014 Pearson Education, Inc.</a:t>
            </a:r>
            <a:endParaRPr lang="en-US" dirty="0" smtClean="0"/>
          </a:p>
        </p:txBody>
      </p:sp>
      <p:sp>
        <p:nvSpPr>
          <p:cNvPr id="8" name="Picture Placeholder 7"/>
          <p:cNvSpPr>
            <a:spLocks noGrp="1"/>
          </p:cNvSpPr>
          <p:nvPr>
            <p:ph type="pic" sz="quarter" idx="11"/>
          </p:nvPr>
        </p:nvSpPr>
        <p:spPr>
          <a:xfrm>
            <a:off x="752640" y="2443163"/>
            <a:ext cx="7656513" cy="3960812"/>
          </a:xfrm>
        </p:spPr>
        <p:txBody>
          <a:bodyPr/>
          <a:lstStyle/>
          <a:p>
            <a:endParaRPr lang="en-US"/>
          </a:p>
        </p:txBody>
      </p:sp>
    </p:spTree>
    <p:extLst>
      <p:ext uri="{BB962C8B-B14F-4D97-AF65-F5344CB8AC3E}">
        <p14:creationId xmlns="" xmlns:p14="http://schemas.microsoft.com/office/powerpoint/2010/main" val="42571603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600"/>
            </a:lvl2pPr>
            <a:lvl3pPr>
              <a:defRPr sz="2400"/>
            </a:lvl3pPr>
            <a:lvl4pPr>
              <a:defRPr sz="2200"/>
            </a:lvl4pPr>
            <a:lvl5pPr>
              <a:defRPr sz="22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600"/>
            </a:lvl2pPr>
            <a:lvl3pPr>
              <a:defRPr sz="2400"/>
            </a:lvl3pPr>
            <a:lvl4pPr>
              <a:defRPr sz="2200"/>
            </a:lvl4pPr>
            <a:lvl5pPr>
              <a:defRPr sz="22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p:txBody>
          <a:bodyPr/>
          <a:lstStyle/>
          <a:p>
            <a:r>
              <a:rPr lang="en-US" smtClean="0"/>
              <a:t>© 2014 Pearson Education, Inc.</a:t>
            </a:r>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6D5596FC-6415-4D42-9034-D3DBAE87A307}" type="slidenum">
              <a:rPr lang="en-US" smtClean="0"/>
              <a:pPr/>
              <a:t>‹#›</a:t>
            </a:fld>
            <a:endParaRPr lang="en-US"/>
          </a:p>
        </p:txBody>
      </p:sp>
    </p:spTree>
    <p:extLst>
      <p:ext uri="{BB962C8B-B14F-4D97-AF65-F5344CB8AC3E}">
        <p14:creationId xmlns="" xmlns:p14="http://schemas.microsoft.com/office/powerpoint/2010/main" val="357339093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6353"/>
            <a:ext cx="8229600" cy="1143000"/>
          </a:xfrm>
          <a:prstGeom prst="rect">
            <a:avLst/>
          </a:prstGeom>
        </p:spPr>
        <p:txBody>
          <a:bodyPr vert="horz" lIns="91440" tIns="45720" rIns="91440" bIns="45720" rtlCol="0" anchor="ctr" anchorCtr="1">
            <a:no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0" tIns="45720" rIns="91440"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0" y="6492875"/>
            <a:ext cx="2443064" cy="365125"/>
          </a:xfrm>
          <a:prstGeom prst="rect">
            <a:avLst/>
          </a:prstGeom>
        </p:spPr>
        <p:txBody>
          <a:bodyPr vert="horz" lIns="91440" tIns="45720" rIns="91440" bIns="45720" rtlCol="0" anchor="ctr"/>
          <a:lstStyle>
            <a:lvl1pPr algn="l">
              <a:defRPr sz="1200">
                <a:solidFill>
                  <a:srgbClr val="000000"/>
                </a:solidFill>
              </a:defRPr>
            </a:lvl1pPr>
          </a:lstStyle>
          <a:p>
            <a:r>
              <a:rPr lang="en-US" smtClean="0"/>
              <a:t>© 2014 Pearson Education, Inc.</a:t>
            </a:r>
            <a:endParaRPr lang="en-US" dirty="0"/>
          </a:p>
        </p:txBody>
      </p:sp>
    </p:spTree>
    <p:extLst>
      <p:ext uri="{BB962C8B-B14F-4D97-AF65-F5344CB8AC3E}">
        <p14:creationId xmlns="" xmlns:p14="http://schemas.microsoft.com/office/powerpoint/2010/main" val="1772708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iming>
    <p:tnLst>
      <p:par>
        <p:cTn id="1" dur="indefinite" restart="never" nodeType="tmRoot"/>
      </p:par>
    </p:tnLst>
  </p:timing>
  <p:hf sldNum="0" hdr="0" ftr="0"/>
  <p:txStyles>
    <p:titleStyle>
      <a:lvl1pPr algn="ctr" defTabSz="457200" rtl="0" eaLnBrk="1" latinLnBrk="0" hangingPunct="1">
        <a:spcBef>
          <a:spcPct val="0"/>
        </a:spcBef>
        <a:spcAft>
          <a:spcPts val="0"/>
        </a:spcAft>
        <a:buNone/>
        <a:defRPr sz="3200" b="1" kern="1200">
          <a:solidFill>
            <a:schemeClr val="tx1"/>
          </a:solidFill>
          <a:latin typeface="Times New Roman"/>
          <a:ea typeface="+mj-ea"/>
          <a:cs typeface="Times New Roman"/>
        </a:defRPr>
      </a:lvl1pPr>
    </p:titleStyle>
    <p:bodyStyle>
      <a:lvl1pPr marL="301752" indent="-347472" algn="l" defTabSz="457200" rtl="0" eaLnBrk="1" latinLnBrk="0" hangingPunct="1">
        <a:spcBef>
          <a:spcPct val="20000"/>
        </a:spcBef>
        <a:buFont typeface="Arial"/>
        <a:buChar char="•"/>
        <a:defRPr sz="2800" kern="1200">
          <a:solidFill>
            <a:schemeClr val="tx1"/>
          </a:solidFill>
          <a:latin typeface="Times New Roman"/>
          <a:ea typeface="+mn-ea"/>
          <a:cs typeface="Times New Roman"/>
        </a:defRPr>
      </a:lvl1pPr>
      <a:lvl2pPr marL="742950" indent="-285750" algn="l" defTabSz="457200" rtl="0" eaLnBrk="1" latinLnBrk="0" hangingPunct="1">
        <a:spcBef>
          <a:spcPct val="20000"/>
        </a:spcBef>
        <a:buFont typeface="Arial"/>
        <a:buChar char="–"/>
        <a:defRPr sz="2600" kern="1200">
          <a:solidFill>
            <a:schemeClr val="tx1"/>
          </a:solidFill>
          <a:latin typeface="Times New Roman"/>
          <a:ea typeface="+mn-ea"/>
          <a:cs typeface="Times New Roman"/>
        </a:defRPr>
      </a:lvl2pPr>
      <a:lvl3pPr marL="1143000" indent="-228600" algn="l" defTabSz="457200" rtl="0" eaLnBrk="1" latinLnBrk="0" hangingPunct="1">
        <a:spcBef>
          <a:spcPct val="20000"/>
        </a:spcBef>
        <a:buFont typeface="Arial"/>
        <a:buChar char="•"/>
        <a:defRPr sz="2400" kern="1200">
          <a:solidFill>
            <a:schemeClr val="tx1"/>
          </a:solidFill>
          <a:latin typeface="Times New Roman"/>
          <a:ea typeface="+mn-ea"/>
          <a:cs typeface="Times New Roman"/>
        </a:defRPr>
      </a:lvl3pPr>
      <a:lvl4pPr marL="1600200" indent="-228600" algn="l" defTabSz="457200" rtl="0" eaLnBrk="1" latinLnBrk="0" hangingPunct="1">
        <a:spcBef>
          <a:spcPct val="20000"/>
        </a:spcBef>
        <a:buFont typeface="Arial"/>
        <a:buChar char="–"/>
        <a:defRPr sz="2200" kern="1200">
          <a:solidFill>
            <a:schemeClr val="tx1"/>
          </a:solidFill>
          <a:latin typeface="Times New Roman"/>
          <a:ea typeface="+mn-ea"/>
          <a:cs typeface="Times New Roman"/>
        </a:defRPr>
      </a:lvl4pPr>
      <a:lvl5pPr marL="2057400" indent="-228600" algn="l" defTabSz="457200" rtl="0" eaLnBrk="1" latinLnBrk="0" hangingPunct="1">
        <a:spcBef>
          <a:spcPct val="20000"/>
        </a:spcBef>
        <a:buFont typeface="Arial"/>
        <a:buChar char="»"/>
        <a:defRPr sz="2200" kern="1200">
          <a:solidFill>
            <a:schemeClr val="tx1"/>
          </a:solidFill>
          <a:latin typeface="Times New Roman"/>
          <a:ea typeface="+mn-ea"/>
          <a:cs typeface="Times New Roman"/>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90027" y="2362200"/>
            <a:ext cx="7772400" cy="2002150"/>
          </a:xfrm>
        </p:spPr>
        <p:txBody>
          <a:bodyPr>
            <a:noAutofit/>
          </a:bodyPr>
          <a:lstStyle/>
          <a:p>
            <a:pPr>
              <a:spcBef>
                <a:spcPct val="50000"/>
              </a:spcBef>
            </a:pPr>
            <a:r>
              <a:rPr lang="en-US" dirty="0" smtClean="0">
                <a:solidFill>
                  <a:srgbClr val="FF0000"/>
                </a:solidFill>
              </a:rPr>
              <a:t/>
            </a:r>
            <a:br>
              <a:rPr lang="en-US" dirty="0" smtClean="0">
                <a:solidFill>
                  <a:srgbClr val="FF0000"/>
                </a:solidFill>
              </a:rPr>
            </a:br>
            <a:r>
              <a:rPr lang="en-US" dirty="0">
                <a:solidFill>
                  <a:srgbClr val="FF0000"/>
                </a:solidFill>
                <a:latin typeface="Times New Roman" charset="0"/>
                <a:cs typeface="Times New Roman" charset="0"/>
              </a:rPr>
              <a:t>The Wave Nature of </a:t>
            </a:r>
            <a:r>
              <a:rPr lang="en-US" dirty="0" smtClean="0">
                <a:solidFill>
                  <a:srgbClr val="FF0000"/>
                </a:solidFill>
                <a:latin typeface="Times New Roman" charset="0"/>
                <a:cs typeface="Times New Roman" charset="0"/>
              </a:rPr>
              <a:t>Light</a:t>
            </a:r>
            <a:endParaRPr lang="en-US" dirty="0">
              <a:solidFill>
                <a:srgbClr val="FF0000"/>
              </a:solidFill>
              <a:latin typeface="Times New Roman" charset="0"/>
              <a:cs typeface="Times New Roman" charset="0"/>
            </a:endParaRPr>
          </a:p>
        </p:txBody>
      </p:sp>
    </p:spTree>
    <p:extLst>
      <p:ext uri="{BB962C8B-B14F-4D97-AF65-F5344CB8AC3E}">
        <p14:creationId xmlns="" xmlns:p14="http://schemas.microsoft.com/office/powerpoint/2010/main" val="16334772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spcBef>
                <a:spcPct val="50000"/>
              </a:spcBef>
            </a:pPr>
            <a:r>
              <a:rPr lang="fr-FR" dirty="0" smtClean="0">
                <a:latin typeface="Times New Roman" charset="0"/>
                <a:cs typeface="Times New Roman" charset="0"/>
              </a:rPr>
              <a:t>Huygens’ </a:t>
            </a:r>
            <a:r>
              <a:rPr lang="fr-FR" dirty="0" err="1" smtClean="0">
                <a:latin typeface="Times New Roman" charset="0"/>
                <a:cs typeface="Times New Roman" charset="0"/>
              </a:rPr>
              <a:t>Principle</a:t>
            </a:r>
            <a:endParaRPr lang="en-US" dirty="0">
              <a:latin typeface="Times New Roman" charset="0"/>
              <a:cs typeface="Times New Roman" charset="0"/>
            </a:endParaRPr>
          </a:p>
        </p:txBody>
      </p:sp>
      <p:sp>
        <p:nvSpPr>
          <p:cNvPr id="3" name="Content Placeholder 2"/>
          <p:cNvSpPr>
            <a:spLocks noGrp="1"/>
          </p:cNvSpPr>
          <p:nvPr>
            <p:ph idx="1"/>
          </p:nvPr>
        </p:nvSpPr>
        <p:spPr>
          <a:xfrm>
            <a:off x="457200" y="1600200"/>
            <a:ext cx="4038600" cy="4525963"/>
          </a:xfrm>
        </p:spPr>
        <p:txBody>
          <a:bodyPr/>
          <a:lstStyle/>
          <a:p>
            <a:pPr marL="0" indent="0">
              <a:spcBef>
                <a:spcPct val="50000"/>
              </a:spcBef>
              <a:buNone/>
            </a:pPr>
            <a:r>
              <a:rPr lang="en-US" dirty="0" smtClean="0">
                <a:latin typeface="Times New Roman" charset="0"/>
                <a:cs typeface="Times New Roman" charset="0"/>
              </a:rPr>
              <a:t>Huygens</a:t>
            </a:r>
            <a:r>
              <a:rPr lang="en-US" altLang="ja-JP" dirty="0" smtClean="0">
                <a:latin typeface="Times New Roman" charset="0"/>
                <a:cs typeface="Times New Roman" charset="0"/>
              </a:rPr>
              <a:t>’</a:t>
            </a:r>
            <a:r>
              <a:rPr lang="en-US" dirty="0" smtClean="0">
                <a:latin typeface="Times New Roman" charset="0"/>
                <a:cs typeface="Times New Roman" charset="0"/>
              </a:rPr>
              <a:t> </a:t>
            </a:r>
            <a:r>
              <a:rPr lang="en-US" dirty="0">
                <a:latin typeface="Times New Roman" charset="0"/>
                <a:cs typeface="Times New Roman" charset="0"/>
              </a:rPr>
              <a:t>principle: Every point on a wave front acts as a point source; the </a:t>
            </a:r>
            <a:r>
              <a:rPr lang="en-US" dirty="0" err="1">
                <a:latin typeface="Times New Roman" charset="0"/>
                <a:cs typeface="Times New Roman" charset="0"/>
              </a:rPr>
              <a:t>wavefront</a:t>
            </a:r>
            <a:r>
              <a:rPr lang="en-US" dirty="0">
                <a:latin typeface="Times New Roman" charset="0"/>
                <a:cs typeface="Times New Roman" charset="0"/>
              </a:rPr>
              <a:t> as it develops is tangent to their envelope</a:t>
            </a:r>
          </a:p>
        </p:txBody>
      </p:sp>
      <p:pic>
        <p:nvPicPr>
          <p:cNvPr id="5" name="Picture 4" descr="24_01_Figure.jpg"/>
          <p:cNvPicPr>
            <a:picLocks noChangeAspect="1"/>
          </p:cNvPicPr>
          <p:nvPr/>
        </p:nvPicPr>
        <p:blipFill rotWithShape="1">
          <a:blip r:embed="rId2">
            <a:extLst>
              <a:ext uri="{28A0092B-C50C-407E-A947-70E740481C1C}">
                <a14:useLocalDpi xmlns="" xmlns:a14="http://schemas.microsoft.com/office/drawing/2010/main" val="0"/>
              </a:ext>
            </a:extLst>
          </a:blip>
          <a:srcRect b="2860"/>
          <a:stretch/>
        </p:blipFill>
        <p:spPr>
          <a:xfrm>
            <a:off x="4876800" y="1633457"/>
            <a:ext cx="4088620" cy="4859418"/>
          </a:xfrm>
          <a:prstGeom prst="rect">
            <a:avLst/>
          </a:prstGeom>
        </p:spPr>
      </p:pic>
    </p:spTree>
    <p:extLst>
      <p:ext uri="{BB962C8B-B14F-4D97-AF65-F5344CB8AC3E}">
        <p14:creationId xmlns="" xmlns:p14="http://schemas.microsoft.com/office/powerpoint/2010/main" val="10169588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spcBef>
                <a:spcPct val="50000"/>
              </a:spcBef>
            </a:pPr>
            <a:r>
              <a:rPr lang="fr-FR" dirty="0" smtClean="0">
                <a:latin typeface="Times New Roman" charset="0"/>
                <a:cs typeface="Times New Roman" charset="0"/>
              </a:rPr>
              <a:t>Huygens</a:t>
            </a:r>
            <a:r>
              <a:rPr lang="fr-FR" dirty="0">
                <a:latin typeface="Times New Roman" charset="0"/>
                <a:cs typeface="Times New Roman" charset="0"/>
              </a:rPr>
              <a:t>’ </a:t>
            </a:r>
            <a:r>
              <a:rPr lang="fr-FR" dirty="0" err="1">
                <a:latin typeface="Times New Roman" charset="0"/>
                <a:cs typeface="Times New Roman" charset="0"/>
              </a:rPr>
              <a:t>Principle</a:t>
            </a:r>
            <a:r>
              <a:rPr lang="fr-FR" dirty="0">
                <a:latin typeface="Times New Roman" charset="0"/>
                <a:cs typeface="Times New Roman" charset="0"/>
              </a:rPr>
              <a:t> </a:t>
            </a:r>
            <a:r>
              <a:rPr lang="fr-FR" dirty="0" smtClean="0">
                <a:latin typeface="Times New Roman" charset="0"/>
                <a:cs typeface="Times New Roman" charset="0"/>
              </a:rPr>
              <a:t>and</a:t>
            </a:r>
            <a:br>
              <a:rPr lang="fr-FR" dirty="0" smtClean="0">
                <a:latin typeface="Times New Roman" charset="0"/>
                <a:cs typeface="Times New Roman" charset="0"/>
              </a:rPr>
            </a:br>
            <a:r>
              <a:rPr lang="fr-FR" dirty="0" smtClean="0">
                <a:latin typeface="Times New Roman" charset="0"/>
                <a:cs typeface="Times New Roman" charset="0"/>
              </a:rPr>
              <a:t>the </a:t>
            </a:r>
            <a:r>
              <a:rPr lang="fr-FR" dirty="0">
                <a:latin typeface="Times New Roman" charset="0"/>
                <a:cs typeface="Times New Roman" charset="0"/>
              </a:rPr>
              <a:t>Law of </a:t>
            </a:r>
            <a:r>
              <a:rPr lang="fr-FR" dirty="0" err="1">
                <a:latin typeface="Times New Roman" charset="0"/>
                <a:cs typeface="Times New Roman" charset="0"/>
              </a:rPr>
              <a:t>Refraction</a:t>
            </a:r>
            <a:endParaRPr lang="en-US" dirty="0">
              <a:latin typeface="Times New Roman" charset="0"/>
              <a:cs typeface="Times New Roman" charset="0"/>
            </a:endParaRPr>
          </a:p>
        </p:txBody>
      </p:sp>
      <p:pic>
        <p:nvPicPr>
          <p:cNvPr id="5" name="Picture 4" descr="24_03_Figure.jpg"/>
          <p:cNvPicPr>
            <a:picLocks noChangeAspect="1"/>
          </p:cNvPicPr>
          <p:nvPr/>
        </p:nvPicPr>
        <p:blipFill rotWithShape="1">
          <a:blip r:embed="rId2">
            <a:extLst>
              <a:ext uri="{28A0092B-C50C-407E-A947-70E740481C1C}">
                <a14:useLocalDpi xmlns="" xmlns:a14="http://schemas.microsoft.com/office/drawing/2010/main" val="0"/>
              </a:ext>
            </a:extLst>
          </a:blip>
          <a:srcRect b="5035"/>
          <a:stretch/>
        </p:blipFill>
        <p:spPr>
          <a:xfrm>
            <a:off x="2031810" y="2070100"/>
            <a:ext cx="5096256" cy="3276600"/>
          </a:xfrm>
          <a:prstGeom prst="rect">
            <a:avLst/>
          </a:prstGeom>
        </p:spPr>
      </p:pic>
    </p:spTree>
    <p:extLst>
      <p:ext uri="{BB962C8B-B14F-4D97-AF65-F5344CB8AC3E}">
        <p14:creationId xmlns="" xmlns:p14="http://schemas.microsoft.com/office/powerpoint/2010/main" val="24814341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latin typeface="Times New Roman" charset="0"/>
                <a:cs typeface="Times New Roman" charset="0"/>
              </a:rPr>
              <a:t>Huygens</a:t>
            </a:r>
            <a:r>
              <a:rPr lang="fr-FR" dirty="0">
                <a:latin typeface="Times New Roman" charset="0"/>
                <a:cs typeface="Times New Roman" charset="0"/>
              </a:rPr>
              <a:t>’ </a:t>
            </a:r>
            <a:r>
              <a:rPr lang="fr-FR" dirty="0" err="1">
                <a:latin typeface="Times New Roman" charset="0"/>
                <a:cs typeface="Times New Roman" charset="0"/>
              </a:rPr>
              <a:t>Principle</a:t>
            </a:r>
            <a:r>
              <a:rPr lang="fr-FR" dirty="0">
                <a:latin typeface="Times New Roman" charset="0"/>
                <a:cs typeface="Times New Roman" charset="0"/>
              </a:rPr>
              <a:t> and</a:t>
            </a:r>
            <a:br>
              <a:rPr lang="fr-FR" dirty="0">
                <a:latin typeface="Times New Roman" charset="0"/>
                <a:cs typeface="Times New Roman" charset="0"/>
              </a:rPr>
            </a:br>
            <a:r>
              <a:rPr lang="fr-FR" dirty="0">
                <a:latin typeface="Times New Roman" charset="0"/>
                <a:cs typeface="Times New Roman" charset="0"/>
              </a:rPr>
              <a:t>the Law of </a:t>
            </a:r>
            <a:r>
              <a:rPr lang="fr-FR" dirty="0" err="1">
                <a:latin typeface="Times New Roman" charset="0"/>
                <a:cs typeface="Times New Roman" charset="0"/>
              </a:rPr>
              <a:t>Refraction</a:t>
            </a:r>
            <a:endParaRPr lang="en-US" dirty="0"/>
          </a:p>
        </p:txBody>
      </p:sp>
      <p:sp>
        <p:nvSpPr>
          <p:cNvPr id="3" name="Content Placeholder 2"/>
          <p:cNvSpPr>
            <a:spLocks noGrp="1"/>
          </p:cNvSpPr>
          <p:nvPr>
            <p:ph idx="1"/>
          </p:nvPr>
        </p:nvSpPr>
        <p:spPr/>
        <p:txBody>
          <a:bodyPr/>
          <a:lstStyle/>
          <a:p>
            <a:pPr marL="0" indent="0">
              <a:spcBef>
                <a:spcPct val="50000"/>
              </a:spcBef>
              <a:buNone/>
            </a:pPr>
            <a:r>
              <a:rPr lang="en-US" sz="1800" dirty="0" smtClean="0">
                <a:latin typeface="Times New Roman" charset="0"/>
                <a:cs typeface="Times New Roman" charset="0"/>
              </a:rPr>
              <a:t>Huygens</a:t>
            </a:r>
            <a:r>
              <a:rPr lang="en-US" altLang="ja-JP" sz="1800" dirty="0" smtClean="0">
                <a:latin typeface="Times New Roman" charset="0"/>
                <a:cs typeface="Times New Roman" charset="0"/>
              </a:rPr>
              <a:t>’</a:t>
            </a:r>
            <a:r>
              <a:rPr lang="en-US" sz="1800" dirty="0" smtClean="0">
                <a:latin typeface="Times New Roman" charset="0"/>
                <a:cs typeface="Times New Roman" charset="0"/>
              </a:rPr>
              <a:t> </a:t>
            </a:r>
            <a:r>
              <a:rPr lang="en-US" sz="1800" dirty="0">
                <a:latin typeface="Times New Roman" charset="0"/>
                <a:cs typeface="Times New Roman" charset="0"/>
              </a:rPr>
              <a:t>principle can also explain the law of refraction. </a:t>
            </a:r>
          </a:p>
          <a:p>
            <a:pPr marL="0" indent="0">
              <a:spcBef>
                <a:spcPct val="50000"/>
              </a:spcBef>
              <a:buNone/>
            </a:pPr>
            <a:r>
              <a:rPr lang="en-US" sz="1800" dirty="0">
                <a:latin typeface="Times New Roman" charset="0"/>
                <a:cs typeface="Times New Roman" charset="0"/>
              </a:rPr>
              <a:t>As the wavelets propagate from each point, they propagate more slowly in the medium of higher index of refraction.</a:t>
            </a:r>
          </a:p>
          <a:p>
            <a:pPr marL="0" indent="0">
              <a:spcBef>
                <a:spcPct val="50000"/>
              </a:spcBef>
              <a:buNone/>
            </a:pPr>
            <a:r>
              <a:rPr lang="en-US" sz="1800" dirty="0">
                <a:latin typeface="Times New Roman" charset="0"/>
                <a:cs typeface="Times New Roman" charset="0"/>
              </a:rPr>
              <a:t>This leads to a bend in the </a:t>
            </a:r>
            <a:r>
              <a:rPr lang="en-US" sz="1800" dirty="0" err="1">
                <a:latin typeface="Times New Roman" charset="0"/>
                <a:cs typeface="Times New Roman" charset="0"/>
              </a:rPr>
              <a:t>wavefront</a:t>
            </a:r>
            <a:r>
              <a:rPr lang="en-US" sz="1800" dirty="0">
                <a:latin typeface="Times New Roman" charset="0"/>
                <a:cs typeface="Times New Roman" charset="0"/>
              </a:rPr>
              <a:t> and therefore in the ray</a:t>
            </a:r>
            <a:r>
              <a:rPr lang="en-US" sz="1800" dirty="0" smtClean="0">
                <a:latin typeface="Times New Roman" charset="0"/>
                <a:cs typeface="Times New Roman" charset="0"/>
              </a:rPr>
              <a:t>.</a:t>
            </a:r>
          </a:p>
          <a:p>
            <a:pPr marL="0" indent="0">
              <a:spcBef>
                <a:spcPct val="50000"/>
              </a:spcBef>
              <a:buNone/>
            </a:pPr>
            <a:endParaRPr lang="en-US" sz="1800" dirty="0" smtClean="0">
              <a:latin typeface="Times New Roman" charset="0"/>
              <a:cs typeface="Times New Roman" charset="0"/>
            </a:endParaRPr>
          </a:p>
          <a:p>
            <a:pPr marL="0" indent="0">
              <a:spcBef>
                <a:spcPct val="50000"/>
              </a:spcBef>
              <a:buNone/>
            </a:pPr>
            <a:r>
              <a:rPr lang="en-US" sz="1800" dirty="0" smtClean="0">
                <a:latin typeface="Times New Roman" charset="0"/>
                <a:cs typeface="Times New Roman" charset="0"/>
              </a:rPr>
              <a:t>The frequency of the light does not change, but the wavelength does as it travels into a new medium.</a:t>
            </a:r>
          </a:p>
          <a:p>
            <a:pPr marL="0" indent="0">
              <a:spcBef>
                <a:spcPct val="50000"/>
              </a:spcBef>
              <a:buNone/>
            </a:pPr>
            <a:endParaRPr lang="en-US" sz="1800" dirty="0">
              <a:latin typeface="Times New Roman" charset="0"/>
              <a:cs typeface="Times New Roman" charset="0"/>
            </a:endParaRPr>
          </a:p>
        </p:txBody>
      </p:sp>
      <p:pic>
        <p:nvPicPr>
          <p:cNvPr id="5" name="Picture 4" descr="EQ_pg681.jpg"/>
          <p:cNvPicPr>
            <a:picLocks noChangeAspect="1"/>
          </p:cNvPicPr>
          <p:nvPr/>
        </p:nvPicPr>
        <p:blipFill rotWithShape="1">
          <a:blip r:embed="rId2">
            <a:extLst>
              <a:ext uri="{28A0092B-C50C-407E-A947-70E740481C1C}">
                <a14:useLocalDpi xmlns="" xmlns:a14="http://schemas.microsoft.com/office/drawing/2010/main" val="0"/>
              </a:ext>
            </a:extLst>
          </a:blip>
          <a:srcRect r="3324"/>
          <a:stretch/>
        </p:blipFill>
        <p:spPr>
          <a:xfrm>
            <a:off x="2924556" y="2992120"/>
            <a:ext cx="2104644" cy="521095"/>
          </a:xfrm>
          <a:prstGeom prst="rect">
            <a:avLst/>
          </a:prstGeom>
        </p:spPr>
      </p:pic>
      <p:pic>
        <p:nvPicPr>
          <p:cNvPr id="6" name="Picture 5" descr="24_KeyEquation_01.jpg"/>
          <p:cNvPicPr>
            <a:picLocks noChangeAspect="1"/>
          </p:cNvPicPr>
          <p:nvPr/>
        </p:nvPicPr>
        <p:blipFill rotWithShape="1">
          <a:blip r:embed="rId3">
            <a:extLst>
              <a:ext uri="{28A0092B-C50C-407E-A947-70E740481C1C}">
                <a14:useLocalDpi xmlns="" xmlns:a14="http://schemas.microsoft.com/office/drawing/2010/main" val="0"/>
              </a:ext>
            </a:extLst>
          </a:blip>
          <a:srcRect r="86186" b="20013"/>
          <a:stretch/>
        </p:blipFill>
        <p:spPr>
          <a:xfrm>
            <a:off x="4001008" y="4572000"/>
            <a:ext cx="723392" cy="394379"/>
          </a:xfrm>
          <a:prstGeom prst="rect">
            <a:avLst/>
          </a:prstGeom>
        </p:spPr>
      </p:pic>
    </p:spTree>
    <p:extLst>
      <p:ext uri="{BB962C8B-B14F-4D97-AF65-F5344CB8AC3E}">
        <p14:creationId xmlns="" xmlns:p14="http://schemas.microsoft.com/office/powerpoint/2010/main" val="409191820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7817</TotalTime>
  <Words>104</Words>
  <Application>Microsoft Macintosh PowerPoint</Application>
  <PresentationFormat>On-screen Show (4:3)</PresentationFormat>
  <Paragraphs>10</Paragraphs>
  <Slides>4</Slides>
  <Notes>0</Notes>
  <HiddenSlides>0</HiddenSlides>
  <MMClips>0</MMClip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Office Theme</vt:lpstr>
      <vt:lpstr> The Wave Nature of Light</vt:lpstr>
      <vt:lpstr>Huygens’ Principle</vt:lpstr>
      <vt:lpstr>Huygens’ Principle and the Law of Refraction</vt:lpstr>
      <vt:lpstr>Huygens’ Principle and the Law of Refraction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PIT Magnus</dc:creator>
  <cp:lastModifiedBy>gdc</cp:lastModifiedBy>
  <cp:revision>166</cp:revision>
  <dcterms:created xsi:type="dcterms:W3CDTF">2013-06-27T17:53:05Z</dcterms:created>
  <dcterms:modified xsi:type="dcterms:W3CDTF">2022-04-29T05:57:33Z</dcterms:modified>
</cp:coreProperties>
</file>